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56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1F3E"/>
    <a:srgbClr val="C3CE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C1EFE-87A1-450D-9824-9317A906CB46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45B80-9C8B-423E-8922-666A5C69EF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3046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44BE75-DE5E-D394-3D1F-23EDC64E8E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9A75977-EF95-D7D6-26DC-E6A05858E6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2C14184-7A62-A6BE-6E6B-7BB5F92ED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4302B-E963-43CF-BCAC-B1D38A9368C1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D8E2E4B-8427-41A2-2D49-118FB9AAD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467E79A-DA74-4A41-5BC5-7D4CEE9DB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810D1-F730-4244-A785-2A0CB12E5DB1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3AA0BDF8-B51D-C758-5074-E914841846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0547" y="-523365"/>
            <a:ext cx="3003107" cy="2123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178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76BC08-4050-F777-CDA1-1403F0BC1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B3D5D72-C9AE-D01B-6948-92D2947860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2AF6A4B-4F73-7888-DEA2-8D9D7A8F0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4302B-E963-43CF-BCAC-B1D38A9368C1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C67B780-0841-4AB1-9319-A150D7F20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0E80B00-200A-CD06-FF2E-C86C871F8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810D1-F730-4244-A785-2A0CB12E5D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9290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848CE66-89C1-9AB0-739F-E48033F066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538D36F-1342-03B3-E9F2-02CF0AF9CB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CC6AB36-310A-8ACC-5B81-F087BE3EA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4302B-E963-43CF-BCAC-B1D38A9368C1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F5DA5C1-32F2-836C-80F0-461F64349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25AF0F2-C0C9-970B-F790-23B32CFF3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810D1-F730-4244-A785-2A0CB12E5D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3700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7774AE-655D-FD3F-B950-21B0D16082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27B40DC-2BC3-8249-3C5C-66A4A1F15A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AD123DC-095F-6756-AF30-B17207369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582F6-CE22-411E-A0E2-8987665DF2AB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181C1E4-831E-E740-04E0-DD1483798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BD525CA-3174-5701-0BFC-7032C20E3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44D7-3697-4AB5-BC3B-E6BD47D5F5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5517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347247-2E61-57DC-99AD-9CA10D60C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050133F-2A21-446C-5B36-43A8B1AC7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4C0797F-F0A7-3CCA-D6D6-090389545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582F6-CE22-411E-A0E2-8987665DF2AB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B9E79D8-8021-B464-89D9-E1919B5B5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D08F825-5B5B-21D1-FA8E-C872AEECC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44D7-3697-4AB5-BC3B-E6BD47D5F5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1009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486F3D-1C10-40CA-9A32-0671229AC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281733F-5209-1966-58CA-6AB517B6D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86DB5D3-971D-6BF4-4A6B-6B303CE39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582F6-CE22-411E-A0E2-8987665DF2AB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CCABD18-1F05-1AAA-10F9-6CC156E4A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0333E76-3416-C4F9-0F81-38061E2D3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44D7-3697-4AB5-BC3B-E6BD47D5F5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0524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595649-7F99-19CC-575E-16A5C1A78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0F7451-4A3E-780E-B869-4E333CDBDD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8175C56-0C53-E4EA-4FBA-28B61E035B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26A125B-2122-7658-EA6C-486CBCAE6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582F6-CE22-411E-A0E2-8987665DF2AB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9CEB4A2-2065-FF38-4A41-B75404081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B65CEBC-5E1C-6C8B-9043-4030A7DDF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44D7-3697-4AB5-BC3B-E6BD47D5F5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6880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3EAA69-9C6A-9CCC-E4E9-0604C2380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BA21DC6-23A1-5D2A-9A73-4423CD680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6E6C325-BA58-42D2-C588-0B6AD17933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2BE9466-68C5-C5E9-803F-BD6CCDBE0B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7216878-16DB-CD3D-0A0C-29919C3402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399D2B4-688E-982A-E29D-CBBDA4782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582F6-CE22-411E-A0E2-8987665DF2AB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70D4BAF-5602-1FFA-B4BC-3CAF0C8C2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EF5F57B-056E-3E5F-FF96-1714E7633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44D7-3697-4AB5-BC3B-E6BD47D5F5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09874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3155CB-EDCA-7BE3-02A3-4B168CB50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A40186C-0301-B24D-551B-26CE41422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582F6-CE22-411E-A0E2-8987665DF2AB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98CBA8B-29C0-AB68-F688-4CEDACA0E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C52E81F-379E-CCBD-28EC-0F8EEE28D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44D7-3697-4AB5-BC3B-E6BD47D5F5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23628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0B80C7A-2665-2BDA-8297-5A26947E0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582F6-CE22-411E-A0E2-8987665DF2AB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3D62979-F89C-0E1A-A7BD-412F432CA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D4B37A7-A20F-F55E-9E9D-C487767A4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44D7-3697-4AB5-BC3B-E6BD47D5F5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70318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B76C3C-E728-570E-B6FC-53898815E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3273660-A605-9656-1103-205BA99B8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AB4CE39-ED22-F668-C4F7-0058D34642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94E0D98-53F7-EA00-FE8B-923053C91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582F6-CE22-411E-A0E2-8987665DF2AB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7DB5EF5-7DC8-F568-8D82-DEEFEEFBF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C68CA77-2DC9-DE55-6CAE-30741A010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44D7-3697-4AB5-BC3B-E6BD47D5F5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1530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0B7F08-BE01-116D-CFAA-184C1A44A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4C7D6D0-595A-09F4-75B5-D2E3F6539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BB90825-4586-D94B-D99A-F543F5EDD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4302B-E963-43CF-BCAC-B1D38A9368C1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E985B0-F83A-80B2-5D89-9BBB51EA0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1ECBB9B-F23C-3797-56D2-3BE5C06E8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810D1-F730-4244-A785-2A0CB12E5D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25684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575EA0-3141-20F0-50FB-69A6E7AC2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7D36546-E592-A92C-72C5-BF95750755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4FB4DEA-92A9-41A0-8AC5-AB8D9F3F1B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C1B8706-35F4-C63F-D42A-678108380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582F6-CE22-411E-A0E2-8987665DF2AB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135E5AC-6BA0-E34B-7818-047025872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4752DAE-C8EF-02CF-8951-0D5122B55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44D7-3697-4AB5-BC3B-E6BD47D5F5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19592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5A084-79AC-5222-3C58-A28A832B1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47999E0-392C-0166-2E0D-A1323DDEF7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8AFBA36-86C5-6F44-40D1-431E37284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582F6-CE22-411E-A0E2-8987665DF2AB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310356B-FE88-548B-326F-AD9B27A51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628EBC-2784-DBB6-B386-6FCC2390E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44D7-3697-4AB5-BC3B-E6BD47D5F5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89442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6C25A01-6D25-2567-DD9D-23E18C3284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6A4EB1D-81DC-EB0E-5088-12307BB485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A4D1344-EA77-9E6D-6707-315AE3C02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582F6-CE22-411E-A0E2-8987665DF2AB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73FAEF7-231C-73D4-1E94-6A53EF33F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285E6B5-2C22-92AE-246F-9B9F93ECD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44D7-3697-4AB5-BC3B-E6BD47D5F5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640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3929E-6819-A9F2-012E-71BDF8B7A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971E2E2-7FF9-12D1-AEF6-C96DE33C5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3AA3C34-C34E-460A-B819-22C6E549A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4302B-E963-43CF-BCAC-B1D38A9368C1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887E0A8-6EE6-407D-31A7-A2822F52F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C18E77C-3E4D-CCDB-9EF8-83ED89CE8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810D1-F730-4244-A785-2A0CB12E5D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8516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F2D516-5769-C32E-43F5-5D8CFD809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ED58E3-E1B9-14D9-CC6B-DD51D80C8E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8172AB-BBE8-3EF3-EF61-AFEE0378D5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4593707-C3B4-2779-F197-71A5ABAA0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4302B-E963-43CF-BCAC-B1D38A9368C1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A82DF26-6082-80FB-63F1-C4216060E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756D6AB-BBC4-98D3-D419-9D3DAC13A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810D1-F730-4244-A785-2A0CB12E5D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5801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7E47FF-0967-B329-9844-DDCF5EB26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7A3DFBE-8B53-EBAD-0588-69CEE3B7EA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36B0DB6-1D43-7918-F04B-FC5AEA1F13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6E199DD-151C-A36C-5F9A-75E92F628E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1179484-BFE5-2389-08C2-110199AD7C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69962D7-FF7C-1A77-D4AB-504A0507E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4302B-E963-43CF-BCAC-B1D38A9368C1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0B7E507-5EF2-2FAE-AB07-B31B4FE12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D499D4F-CCD0-1DCC-619F-3F20E53E3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810D1-F730-4244-A785-2A0CB12E5D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6390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39EAEE-6646-C326-DCDD-6072891D3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7C5488A-E78E-08B0-E74E-95B706129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4302B-E963-43CF-BCAC-B1D38A9368C1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B97A137-AFC6-EF3E-CD1A-7C38C9FAD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CDF1739-3AFF-2D96-0EBC-98C3D52B3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810D1-F730-4244-A785-2A0CB12E5D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8548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6194A11-65E7-5328-BC96-3FB5AA3FB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4302B-E963-43CF-BCAC-B1D38A9368C1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6154F6C-98ED-2800-FAD1-F4A7E9BFD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40417A0-E95E-5EBB-FA62-9F92F5658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810D1-F730-4244-A785-2A0CB12E5D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6920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E74BEA-0900-457C-FB93-29144DDE2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6D72590-6E62-8683-F55E-4E8677DD7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A7E7414-5C9D-DBF8-3EAA-5491F949B7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BAD979A-BCCA-5ADA-FE58-7AA851043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4302B-E963-43CF-BCAC-B1D38A9368C1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D7AC93C-BD26-CABE-0F43-50173A741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A95B630-A436-AD15-171E-591DA2365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810D1-F730-4244-A785-2A0CB12E5D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996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0BCD98-DB42-1E01-6479-F17B79EE7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7DFA9409-40FE-364B-A5D9-0491D3F380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C1ABF86-276B-6BC1-2218-878C28C737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755899E-6EF3-12E5-9FF4-BDD646042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4302B-E963-43CF-BCAC-B1D38A9368C1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0746875-8040-CEFC-FEFE-0D573DFB8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D1EF1E9-FC13-FADE-78DE-5D097B44E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810D1-F730-4244-A785-2A0CB12E5D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3850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190114D-2C45-9953-8DC8-21076D305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2477DD4-078C-6A3F-02CF-6FFD1D8FEF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D24DC8B-30D7-FE82-D733-97262BA04F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4302B-E963-43CF-BCAC-B1D38A9368C1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CC5FAB2-AAA5-930E-C782-F3538F05E9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867CC29-9A78-C6C5-73C6-9CCB3C6774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0D1-F730-4244-A785-2A0CB12E5DB1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0BD6C5E0-1C2D-3B48-F625-F87D7A828A3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0547" y="-523365"/>
            <a:ext cx="3003107" cy="2123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27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3C8801A-FC23-A329-4CC4-AFA619B19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7A55E4F-CD06-D240-D8E4-9CD5EFD82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B52B3F-0085-0476-35CE-DFC8D9BF9D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582F6-CE22-411E-A0E2-8987665DF2AB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EFA1C6B-4856-0218-1058-01545DAF7B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D1876BE-9975-007C-83A1-66C797A7E8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144D7-3697-4AB5-BC3B-E6BD47D5F5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008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890;p18">
            <a:extLst>
              <a:ext uri="{FF2B5EF4-FFF2-40B4-BE49-F238E27FC236}">
                <a16:creationId xmlns:a16="http://schemas.microsoft.com/office/drawing/2014/main" id="{8D8E6AA0-1D7C-9661-ABD4-0BDFA34B93CF}"/>
              </a:ext>
            </a:extLst>
          </p:cNvPr>
          <p:cNvSpPr txBox="1"/>
          <p:nvPr/>
        </p:nvSpPr>
        <p:spPr>
          <a:xfrm>
            <a:off x="1442451" y="46398"/>
            <a:ext cx="9085424" cy="710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3200"/>
              <a:buFont typeface="Arial"/>
              <a:buNone/>
            </a:pPr>
            <a:r>
              <a:rPr lang="pt-BR" sz="3200" dirty="0">
                <a:solidFill>
                  <a:srgbClr val="521F3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"/>
                <a:ea typeface="Arial"/>
                <a:cs typeface="Arial"/>
                <a:sym typeface="Arial"/>
              </a:rPr>
              <a:t>ONE PAGE REPORT  </a:t>
            </a:r>
            <a:endParaRPr lang="pt-BR" dirty="0">
              <a:solidFill>
                <a:srgbClr val="521F3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venir 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F376020F-2D70-465D-5AD1-57C2CEDC08A8}"/>
              </a:ext>
            </a:extLst>
          </p:cNvPr>
          <p:cNvSpPr/>
          <p:nvPr/>
        </p:nvSpPr>
        <p:spPr>
          <a:xfrm>
            <a:off x="700840" y="924894"/>
            <a:ext cx="4876800" cy="415636"/>
          </a:xfrm>
          <a:prstGeom prst="rect">
            <a:avLst/>
          </a:prstGeom>
          <a:noFill/>
          <a:ln>
            <a:solidFill>
              <a:srgbClr val="521F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937DEE5-4EEC-3A23-E727-1B0663515EFA}"/>
              </a:ext>
            </a:extLst>
          </p:cNvPr>
          <p:cNvSpPr txBox="1"/>
          <p:nvPr/>
        </p:nvSpPr>
        <p:spPr>
          <a:xfrm>
            <a:off x="700840" y="617117"/>
            <a:ext cx="33250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>
                <a:latin typeface="Avenir "/>
              </a:rPr>
              <a:t>Responsável do Projeto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CAB581CE-AA09-5F2E-C39F-B20721D91C2D}"/>
              </a:ext>
            </a:extLst>
          </p:cNvPr>
          <p:cNvSpPr/>
          <p:nvPr/>
        </p:nvSpPr>
        <p:spPr>
          <a:xfrm>
            <a:off x="700840" y="1696798"/>
            <a:ext cx="4876800" cy="1818896"/>
          </a:xfrm>
          <a:prstGeom prst="rect">
            <a:avLst/>
          </a:prstGeom>
          <a:noFill/>
          <a:ln>
            <a:solidFill>
              <a:srgbClr val="521F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D0828853-EE73-5139-5B83-D248348D03BC}"/>
              </a:ext>
            </a:extLst>
          </p:cNvPr>
          <p:cNvSpPr txBox="1"/>
          <p:nvPr/>
        </p:nvSpPr>
        <p:spPr>
          <a:xfrm>
            <a:off x="700839" y="1364775"/>
            <a:ext cx="33250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>
                <a:latin typeface="Avenir "/>
              </a:rPr>
              <a:t>Resumo do Projeto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94F0CE3D-66C7-13F8-6F3A-3BF73AE2C54C}"/>
              </a:ext>
            </a:extLst>
          </p:cNvPr>
          <p:cNvSpPr/>
          <p:nvPr/>
        </p:nvSpPr>
        <p:spPr>
          <a:xfrm>
            <a:off x="6096000" y="924894"/>
            <a:ext cx="5473336" cy="415636"/>
          </a:xfrm>
          <a:prstGeom prst="rect">
            <a:avLst/>
          </a:prstGeom>
          <a:solidFill>
            <a:srgbClr val="521F3E"/>
          </a:solidFill>
          <a:ln>
            <a:solidFill>
              <a:srgbClr val="521F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bg1"/>
                </a:solidFill>
              </a:rPr>
              <a:t>PARCERIA – CLIENTE - CATEGORIA</a:t>
            </a:r>
          </a:p>
        </p:txBody>
      </p:sp>
      <p:graphicFrame>
        <p:nvGraphicFramePr>
          <p:cNvPr id="12" name="Tabela 12">
            <a:extLst>
              <a:ext uri="{FF2B5EF4-FFF2-40B4-BE49-F238E27FC236}">
                <a16:creationId xmlns:a16="http://schemas.microsoft.com/office/drawing/2014/main" id="{6A9781D3-8C0B-ED7B-C2AC-394FAD6CB4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721683"/>
              </p:ext>
            </p:extLst>
          </p:nvPr>
        </p:nvGraphicFramePr>
        <p:xfrm>
          <a:off x="6096000" y="1438278"/>
          <a:ext cx="5473336" cy="2077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334">
                  <a:extLst>
                    <a:ext uri="{9D8B030D-6E8A-4147-A177-3AD203B41FA5}">
                      <a16:colId xmlns:a16="http://schemas.microsoft.com/office/drawing/2014/main" val="1581066187"/>
                    </a:ext>
                  </a:extLst>
                </a:gridCol>
                <a:gridCol w="1368334">
                  <a:extLst>
                    <a:ext uri="{9D8B030D-6E8A-4147-A177-3AD203B41FA5}">
                      <a16:colId xmlns:a16="http://schemas.microsoft.com/office/drawing/2014/main" val="3241508266"/>
                    </a:ext>
                  </a:extLst>
                </a:gridCol>
                <a:gridCol w="1368334">
                  <a:extLst>
                    <a:ext uri="{9D8B030D-6E8A-4147-A177-3AD203B41FA5}">
                      <a16:colId xmlns:a16="http://schemas.microsoft.com/office/drawing/2014/main" val="3897239299"/>
                    </a:ext>
                  </a:extLst>
                </a:gridCol>
                <a:gridCol w="1368334">
                  <a:extLst>
                    <a:ext uri="{9D8B030D-6E8A-4147-A177-3AD203B41FA5}">
                      <a16:colId xmlns:a16="http://schemas.microsoft.com/office/drawing/2014/main" val="3165152529"/>
                    </a:ext>
                  </a:extLst>
                </a:gridCol>
              </a:tblGrid>
              <a:tr h="3716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Valor R$</a:t>
                      </a:r>
                    </a:p>
                  </a:txBody>
                  <a:tcPr anchor="ctr">
                    <a:solidFill>
                      <a:srgbClr val="521F3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Resultado R$</a:t>
                      </a:r>
                    </a:p>
                  </a:txBody>
                  <a:tcPr anchor="ctr">
                    <a:solidFill>
                      <a:srgbClr val="521F3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Resultado %</a:t>
                      </a:r>
                    </a:p>
                  </a:txBody>
                  <a:tcPr anchor="ctr">
                    <a:solidFill>
                      <a:srgbClr val="521F3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358950"/>
                  </a:ext>
                </a:extLst>
              </a:tr>
              <a:tr h="527703">
                <a:tc>
                  <a:txBody>
                    <a:bodyPr/>
                    <a:lstStyle/>
                    <a:p>
                      <a:pPr algn="l"/>
                      <a:r>
                        <a:rPr lang="pt-BR" sz="1600" dirty="0" err="1">
                          <a:solidFill>
                            <a:schemeClr val="tx1"/>
                          </a:solidFill>
                          <a:latin typeface="Avenir "/>
                        </a:rPr>
                        <a:t>Spend</a:t>
                      </a:r>
                      <a:r>
                        <a:rPr lang="pt-BR" sz="1600" dirty="0">
                          <a:solidFill>
                            <a:schemeClr val="tx1"/>
                          </a:solidFill>
                          <a:latin typeface="Avenir "/>
                        </a:rPr>
                        <a:t> Inicial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1400" dirty="0">
                        <a:latin typeface="Avenir 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1400">
                        <a:latin typeface="Avenir 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1400">
                        <a:latin typeface="Avenir 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527134"/>
                  </a:ext>
                </a:extLst>
              </a:tr>
              <a:tr h="650370">
                <a:tc>
                  <a:txBody>
                    <a:bodyPr/>
                    <a:lstStyle/>
                    <a:p>
                      <a:pPr algn="l"/>
                      <a:r>
                        <a:rPr lang="pt-BR" sz="1600" dirty="0">
                          <a:solidFill>
                            <a:schemeClr val="tx1"/>
                          </a:solidFill>
                          <a:latin typeface="Avenir "/>
                        </a:rPr>
                        <a:t>Baseline Atualizado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1400" dirty="0">
                        <a:latin typeface="Avenir 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1400" dirty="0">
                        <a:latin typeface="Avenir 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1400" dirty="0">
                        <a:latin typeface="Avenir 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902659"/>
                  </a:ext>
                </a:extLst>
              </a:tr>
              <a:tr h="527703">
                <a:tc>
                  <a:txBody>
                    <a:bodyPr/>
                    <a:lstStyle/>
                    <a:p>
                      <a:pPr algn="l"/>
                      <a:r>
                        <a:rPr lang="pt-BR" sz="1600" dirty="0">
                          <a:solidFill>
                            <a:schemeClr val="tx1"/>
                          </a:solidFill>
                          <a:latin typeface="Avenir "/>
                        </a:rPr>
                        <a:t>Economia</a:t>
                      </a:r>
                    </a:p>
                  </a:txBody>
                  <a:tcPr anchor="ctr">
                    <a:solidFill>
                      <a:srgbClr val="C3CEB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1400">
                        <a:latin typeface="Avenir "/>
                      </a:endParaRPr>
                    </a:p>
                  </a:txBody>
                  <a:tcPr anchor="ctr">
                    <a:solidFill>
                      <a:srgbClr val="C3CEB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1400" dirty="0">
                        <a:latin typeface="Avenir "/>
                      </a:endParaRPr>
                    </a:p>
                  </a:txBody>
                  <a:tcPr anchor="ctr">
                    <a:solidFill>
                      <a:srgbClr val="C3CEB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1400" dirty="0">
                        <a:latin typeface="Avenir "/>
                      </a:endParaRPr>
                    </a:p>
                  </a:txBody>
                  <a:tcPr anchor="ctr">
                    <a:solidFill>
                      <a:srgbClr val="C3CE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595498"/>
                  </a:ext>
                </a:extLst>
              </a:tr>
            </a:tbl>
          </a:graphicData>
        </a:graphic>
      </p:graphicFrame>
      <p:sp>
        <p:nvSpPr>
          <p:cNvPr id="14" name="Retângulo 13">
            <a:extLst>
              <a:ext uri="{FF2B5EF4-FFF2-40B4-BE49-F238E27FC236}">
                <a16:creationId xmlns:a16="http://schemas.microsoft.com/office/drawing/2014/main" id="{673FE41F-FE96-EABD-3D10-9A064E88B66E}"/>
              </a:ext>
            </a:extLst>
          </p:cNvPr>
          <p:cNvSpPr/>
          <p:nvPr/>
        </p:nvSpPr>
        <p:spPr>
          <a:xfrm>
            <a:off x="180108" y="4381014"/>
            <a:ext cx="2590800" cy="2244435"/>
          </a:xfrm>
          <a:prstGeom prst="rect">
            <a:avLst/>
          </a:prstGeom>
          <a:noFill/>
          <a:ln>
            <a:solidFill>
              <a:srgbClr val="521F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chemeClr val="tx1"/>
                </a:solidFill>
              </a:rPr>
              <a:t>XX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chemeClr val="tx1"/>
                </a:solidFill>
              </a:rPr>
              <a:t>YY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chemeClr val="tx1"/>
                </a:solidFill>
              </a:rPr>
              <a:t>ZZ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00882970-E005-18CE-43E0-87B9D484D63E}"/>
              </a:ext>
            </a:extLst>
          </p:cNvPr>
          <p:cNvSpPr/>
          <p:nvPr/>
        </p:nvSpPr>
        <p:spPr>
          <a:xfrm>
            <a:off x="180108" y="3841174"/>
            <a:ext cx="2590800" cy="415636"/>
          </a:xfrm>
          <a:prstGeom prst="rect">
            <a:avLst/>
          </a:prstGeom>
          <a:solidFill>
            <a:srgbClr val="C3CEB9"/>
          </a:solidFill>
          <a:ln>
            <a:solidFill>
              <a:srgbClr val="C3CE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rgbClr val="521F3E"/>
                </a:solidFill>
              </a:rPr>
              <a:t>Atividades Realizadas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0C34E8E2-D206-2C54-AA69-7100C0C5F7D6}"/>
              </a:ext>
            </a:extLst>
          </p:cNvPr>
          <p:cNvSpPr/>
          <p:nvPr/>
        </p:nvSpPr>
        <p:spPr>
          <a:xfrm>
            <a:off x="2970614" y="4381014"/>
            <a:ext cx="2590800" cy="2244435"/>
          </a:xfrm>
          <a:prstGeom prst="rect">
            <a:avLst/>
          </a:prstGeom>
          <a:noFill/>
          <a:ln>
            <a:solidFill>
              <a:srgbClr val="521F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chemeClr val="tx1"/>
                </a:solidFill>
              </a:rPr>
              <a:t>XX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chemeClr val="tx1"/>
                </a:solidFill>
              </a:rPr>
              <a:t>YY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chemeClr val="tx1"/>
                </a:solidFill>
              </a:rPr>
              <a:t>ZZ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48661962-4AA3-B39B-306C-1B55EEBF9DFE}"/>
              </a:ext>
            </a:extLst>
          </p:cNvPr>
          <p:cNvSpPr/>
          <p:nvPr/>
        </p:nvSpPr>
        <p:spPr>
          <a:xfrm>
            <a:off x="2970614" y="3841174"/>
            <a:ext cx="2590800" cy="415636"/>
          </a:xfrm>
          <a:prstGeom prst="rect">
            <a:avLst/>
          </a:prstGeom>
          <a:solidFill>
            <a:srgbClr val="C3CEB9"/>
          </a:solidFill>
          <a:ln>
            <a:solidFill>
              <a:srgbClr val="C3CE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rgbClr val="521F3E"/>
                </a:solidFill>
              </a:rPr>
              <a:t>Próximos Passos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4C8EB666-FC75-B7BE-3366-CA1F11FE6BD9}"/>
              </a:ext>
            </a:extLst>
          </p:cNvPr>
          <p:cNvSpPr/>
          <p:nvPr/>
        </p:nvSpPr>
        <p:spPr>
          <a:xfrm>
            <a:off x="5761120" y="4381014"/>
            <a:ext cx="1789607" cy="2244434"/>
          </a:xfrm>
          <a:prstGeom prst="rect">
            <a:avLst/>
          </a:prstGeom>
          <a:noFill/>
          <a:ln>
            <a:solidFill>
              <a:srgbClr val="521F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chemeClr val="tx1"/>
                </a:solidFill>
              </a:rPr>
              <a:t>XX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chemeClr val="tx1"/>
                </a:solidFill>
              </a:rPr>
              <a:t>YY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chemeClr val="tx1"/>
                </a:solidFill>
              </a:rPr>
              <a:t>ZZ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77F37ECF-5F49-F4F7-C66C-5631BBA0E65F}"/>
              </a:ext>
            </a:extLst>
          </p:cNvPr>
          <p:cNvSpPr/>
          <p:nvPr/>
        </p:nvSpPr>
        <p:spPr>
          <a:xfrm>
            <a:off x="5761120" y="3841174"/>
            <a:ext cx="1789607" cy="415636"/>
          </a:xfrm>
          <a:prstGeom prst="rect">
            <a:avLst/>
          </a:prstGeom>
          <a:solidFill>
            <a:srgbClr val="C3CEB9"/>
          </a:solidFill>
          <a:ln>
            <a:solidFill>
              <a:srgbClr val="C3CE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>
                <a:solidFill>
                  <a:srgbClr val="521F3E"/>
                </a:solidFill>
              </a:rPr>
              <a:t>Pontos de Atenção</a:t>
            </a:r>
          </a:p>
        </p:txBody>
      </p:sp>
      <p:pic>
        <p:nvPicPr>
          <p:cNvPr id="1028" name="Picture 4" descr="Atenção - ícones de sinais grátis">
            <a:extLst>
              <a:ext uri="{FF2B5EF4-FFF2-40B4-BE49-F238E27FC236}">
                <a16:creationId xmlns:a16="http://schemas.microsoft.com/office/drawing/2014/main" id="{7F5C1250-A88C-470A-3D69-C97CAC6350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124" y="3943351"/>
            <a:ext cx="211281" cy="211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0" name="Tabela 2">
            <a:extLst>
              <a:ext uri="{FF2B5EF4-FFF2-40B4-BE49-F238E27FC236}">
                <a16:creationId xmlns:a16="http://schemas.microsoft.com/office/drawing/2014/main" id="{5BA31E90-91C2-4072-8805-03803426A1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045848"/>
              </p:ext>
            </p:extLst>
          </p:nvPr>
        </p:nvGraphicFramePr>
        <p:xfrm>
          <a:off x="7659364" y="3841175"/>
          <a:ext cx="4352528" cy="2784273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069901">
                  <a:extLst>
                    <a:ext uri="{9D8B030D-6E8A-4147-A177-3AD203B41FA5}">
                      <a16:colId xmlns:a16="http://schemas.microsoft.com/office/drawing/2014/main" val="4025101384"/>
                    </a:ext>
                  </a:extLst>
                </a:gridCol>
                <a:gridCol w="1090813">
                  <a:extLst>
                    <a:ext uri="{9D8B030D-6E8A-4147-A177-3AD203B41FA5}">
                      <a16:colId xmlns:a16="http://schemas.microsoft.com/office/drawing/2014/main" val="899579704"/>
                    </a:ext>
                  </a:extLst>
                </a:gridCol>
                <a:gridCol w="1191814">
                  <a:extLst>
                    <a:ext uri="{9D8B030D-6E8A-4147-A177-3AD203B41FA5}">
                      <a16:colId xmlns:a16="http://schemas.microsoft.com/office/drawing/2014/main" val="1383994083"/>
                    </a:ext>
                  </a:extLst>
                </a:gridCol>
              </a:tblGrid>
              <a:tr h="452256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Etapa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Data Início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Data Fim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5578891"/>
                  </a:ext>
                </a:extLst>
              </a:tr>
              <a:tr h="452256">
                <a:tc>
                  <a:txBody>
                    <a:bodyPr/>
                    <a:lstStyle/>
                    <a:p>
                      <a:pPr algn="l"/>
                      <a:r>
                        <a:rPr lang="pt-BR" sz="1400" dirty="0"/>
                        <a:t>Requerimentos Internos</a:t>
                      </a:r>
                    </a:p>
                  </a:txBody>
                  <a:tcPr anchor="ctr">
                    <a:solidFill>
                      <a:srgbClr val="C3CE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anchor="ctr">
                    <a:solidFill>
                      <a:srgbClr val="C3CE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anchor="ctr">
                    <a:solidFill>
                      <a:srgbClr val="C3CEB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631989"/>
                  </a:ext>
                </a:extLst>
              </a:tr>
              <a:tr h="452256">
                <a:tc>
                  <a:txBody>
                    <a:bodyPr/>
                    <a:lstStyle/>
                    <a:p>
                      <a:pPr algn="l"/>
                      <a:r>
                        <a:rPr lang="pt-BR" sz="1400" dirty="0"/>
                        <a:t>Mercado Fornecedor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3936730"/>
                  </a:ext>
                </a:extLst>
              </a:tr>
              <a:tr h="522993">
                <a:tc>
                  <a:txBody>
                    <a:bodyPr/>
                    <a:lstStyle/>
                    <a:p>
                      <a:pPr algn="l"/>
                      <a:r>
                        <a:rPr lang="pt-BR" sz="1400" dirty="0"/>
                        <a:t>Modelos de Fornecimento</a:t>
                      </a:r>
                    </a:p>
                  </a:txBody>
                  <a:tcPr anchor="ctr">
                    <a:solidFill>
                      <a:srgbClr val="C3CE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pt-B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rgbClr val="C3CE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pt-B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rgbClr val="C3CEB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455569"/>
                  </a:ext>
                </a:extLst>
              </a:tr>
              <a:tr h="452256">
                <a:tc>
                  <a:txBody>
                    <a:bodyPr/>
                    <a:lstStyle/>
                    <a:p>
                      <a:pPr algn="l"/>
                      <a:r>
                        <a:rPr lang="pt-BR" sz="1400" dirty="0"/>
                        <a:t>Processo de Cotação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1959532"/>
                  </a:ext>
                </a:extLst>
              </a:tr>
              <a:tr h="452256">
                <a:tc>
                  <a:txBody>
                    <a:bodyPr/>
                    <a:lstStyle/>
                    <a:p>
                      <a:pPr algn="l"/>
                      <a:r>
                        <a:rPr lang="pt-BR" sz="1400" dirty="0"/>
                        <a:t>Processo de Negociação</a:t>
                      </a:r>
                    </a:p>
                  </a:txBody>
                  <a:tcPr anchor="ctr">
                    <a:solidFill>
                      <a:srgbClr val="C3CE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anchor="ctr">
                    <a:solidFill>
                      <a:srgbClr val="C3CE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anchor="ctr">
                    <a:solidFill>
                      <a:srgbClr val="C3CEB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036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33415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61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Avenir </vt:lpstr>
      <vt:lpstr>Calibri</vt:lpstr>
      <vt:lpstr>Calibri Light</vt:lpstr>
      <vt:lpstr>Wingdings</vt:lpstr>
      <vt:lpstr>Tema do Office</vt:lpstr>
      <vt:lpstr>Personalizar design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Marcia Siqueira</dc:creator>
  <cp:lastModifiedBy>Marcia Siqueira</cp:lastModifiedBy>
  <cp:revision>3</cp:revision>
  <dcterms:created xsi:type="dcterms:W3CDTF">2023-04-03T14:49:19Z</dcterms:created>
  <dcterms:modified xsi:type="dcterms:W3CDTF">2023-04-04T15:27:13Z</dcterms:modified>
</cp:coreProperties>
</file>